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5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" name="Shape 4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6" name="Shape 4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2" name="Shape 5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8" name="Shape 5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4" name="Shape 6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0" name="Shape 7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6" name="Shape 7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idx="1" type="subTitle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" name="Shape 10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1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rtl="0" algn="l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107950" marL="742950" rtl="0" algn="l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indent="-76200" marL="1143000" rtl="0" algn="l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01600" marL="1600200" rtl="0" algn="l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indent="-101600" marL="2057400" rtl="0" algn="l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indent="-101600" marL="25146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01600" marL="29718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01600" marL="34290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01600" marL="38862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0" type="dt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1" type="ftr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SzPct val="100000"/>
              <a:defRPr sz="3000"/>
            </a:lvl1pPr>
            <a:lvl2pPr>
              <a:spcBef>
                <a:spcPts val="480"/>
              </a:spcBef>
              <a:buSzPct val="100000"/>
              <a:defRPr sz="2400"/>
            </a:lvl2pPr>
            <a:lvl3pPr>
              <a:spcBef>
                <a:spcPts val="480"/>
              </a:spcBef>
              <a:buSzPct val="100000"/>
              <a:defRPr sz="2400"/>
            </a:lvl3pPr>
            <a:lvl4pPr>
              <a:spcBef>
                <a:spcPts val="360"/>
              </a:spcBef>
              <a:buSzPct val="100000"/>
              <a:defRPr sz="1800"/>
            </a:lvl4pPr>
            <a:lvl5pPr>
              <a:spcBef>
                <a:spcPts val="360"/>
              </a:spcBef>
              <a:buSzPct val="100000"/>
              <a:defRPr sz="1800"/>
            </a:lvl5pPr>
            <a:lvl6pPr>
              <a:spcBef>
                <a:spcPts val="360"/>
              </a:spcBef>
              <a:buSzPct val="100000"/>
              <a:defRPr sz="1800"/>
            </a:lvl6pPr>
            <a:lvl7pPr>
              <a:spcBef>
                <a:spcPts val="360"/>
              </a:spcBef>
              <a:buSzPct val="100000"/>
              <a:defRPr sz="1800"/>
            </a:lvl7pPr>
            <a:lvl8pPr>
              <a:spcBef>
                <a:spcPts val="360"/>
              </a:spcBef>
              <a:buSzPct val="100000"/>
              <a:defRPr sz="1800"/>
            </a:lvl8pPr>
            <a:lvl9pPr>
              <a:spcBef>
                <a:spcPts val="360"/>
              </a:spcBef>
              <a:buSzPct val="100000"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-US" sz="1300">
                <a:solidFill>
                  <a:schemeClr val="dk1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Notes: Ocean Resources</a:t>
            </a:r>
          </a:p>
        </p:txBody>
      </p:sp>
      <p:sp>
        <p:nvSpPr>
          <p:cNvPr id="37" name="Shape 37"/>
          <p:cNvSpPr txBox="1"/>
          <p:nvPr>
            <p:ph idx="1" type="subTitle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rgbClr val="888888"/>
              </a:buClr>
              <a:buFont typeface="Arial"/>
              <a:buNone/>
            </a:pPr>
            <a:r>
              <a:t/>
            </a:r>
            <a:endParaRPr b="0" baseline="0" i="0" sz="3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x="457200" y="152400"/>
            <a:ext cx="8229600" cy="8080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living resources?</a:t>
            </a:r>
          </a:p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x="457200" y="914400"/>
            <a:ext cx="8229600" cy="5714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20675" lvl="0" marL="342900" marR="0" rtl="0" algn="l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Ocean animals are a </a:t>
            </a:r>
            <a:r>
              <a:rPr b="0" baseline="0" i="0" lang="en-US" sz="26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food</a:t>
            </a:r>
            <a:r>
              <a:rPr b="0" baseline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source.</a:t>
            </a:r>
          </a:p>
          <a:p>
            <a:pPr indent="-320675" lvl="0" marL="342900" marR="0" rtl="0" algn="l">
              <a:lnSpc>
                <a:spcPct val="80000"/>
              </a:lnSpc>
              <a:spcBef>
                <a:spcPts val="59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Phytoplankton produce a lot of Earth’s </a:t>
            </a:r>
            <a:r>
              <a:rPr b="0" baseline="0" i="0" lang="en-US" sz="26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oxygen</a:t>
            </a:r>
            <a:r>
              <a:rPr b="0" baseline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indent="-320675" lvl="0" marL="342900" marR="0" rtl="0" algn="l">
              <a:lnSpc>
                <a:spcPct val="80000"/>
              </a:lnSpc>
              <a:spcBef>
                <a:spcPts val="59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 ocean </a:t>
            </a:r>
            <a:r>
              <a:rPr b="0" baseline="0" i="0" lang="en-US" sz="26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organisms</a:t>
            </a:r>
            <a:r>
              <a:rPr b="0" baseline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are being researched for properties that might cure </a:t>
            </a:r>
            <a:r>
              <a:rPr b="0" baseline="0" i="0" lang="en-US" sz="26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disease</a:t>
            </a:r>
            <a:r>
              <a:rPr b="0" baseline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indent="-320675" lvl="0" marL="342900" marR="0" rtl="0" algn="l">
              <a:lnSpc>
                <a:spcPct val="80000"/>
              </a:lnSpc>
              <a:spcBef>
                <a:spcPts val="59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6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Seafood</a:t>
            </a:r>
            <a:r>
              <a:rPr b="0" baseline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&amp; algae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52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Huge </a:t>
            </a:r>
            <a:r>
              <a:rPr b="0" baseline="0" i="0" lang="en-US" sz="26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food</a:t>
            </a:r>
            <a:r>
              <a:rPr b="0" baseline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source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52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Algae is used to make some </a:t>
            </a:r>
            <a:r>
              <a:rPr b="0" baseline="0" i="0" lang="en-US" sz="26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food</a:t>
            </a:r>
            <a:r>
              <a:rPr b="0" baseline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b="0" baseline="0" i="0" lang="en-US" sz="26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cheese</a:t>
            </a:r>
            <a:r>
              <a:rPr b="0" baseline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ice cream) and other products (shaving cream, </a:t>
            </a:r>
            <a:r>
              <a:rPr b="0" baseline="0" i="0" lang="en-US" sz="26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toothpaste</a:t>
            </a:r>
            <a:r>
              <a:rPr b="0" baseline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pesticides).  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52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Most seafood caught by big fishing </a:t>
            </a:r>
            <a:r>
              <a:rPr b="0" baseline="0" i="0" lang="en-US" sz="26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nets</a:t>
            </a:r>
          </a:p>
          <a:p>
            <a:pPr indent="-320675" lvl="0" marL="342900" marR="0" rtl="0" algn="l">
              <a:lnSpc>
                <a:spcPct val="80000"/>
              </a:lnSpc>
              <a:spcBef>
                <a:spcPts val="59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Fisheries: areas where a lot of commercial </a:t>
            </a:r>
            <a:r>
              <a:rPr b="0" baseline="0" i="0" lang="en-US" sz="26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fishing</a:t>
            </a:r>
            <a:r>
              <a:rPr b="0" baseline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takes place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52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Fisheries provide about </a:t>
            </a:r>
            <a:r>
              <a:rPr b="0" baseline="0" i="0" lang="en-US" sz="26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r>
            <a:r>
              <a:rPr b="0" baseline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% of the world’s protein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x="457200" y="15240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3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 humans have a negative impact on the ocean?</a:t>
            </a:r>
          </a:p>
        </p:txBody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x="228600" y="1143000"/>
            <a:ext cx="8686800" cy="55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95275" lvl="0" marL="342900" marR="0" rtl="0" algn="l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Overfishing and by-catch (by-kill)</a:t>
            </a:r>
          </a:p>
          <a:p>
            <a:pPr indent="-260350" lvl="1" marL="742950" marR="0" rtl="0" algn="l">
              <a:lnSpc>
                <a:spcPct val="80000"/>
              </a:lnSpc>
              <a:spcBef>
                <a:spcPts val="52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Overfishing</a:t>
            </a:r>
            <a:r>
              <a:rPr b="0" baseline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catching fish </a:t>
            </a:r>
            <a:r>
              <a:rPr b="0" baseline="0" i="0" lang="en-US" sz="2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faster</a:t>
            </a:r>
            <a:r>
              <a:rPr b="0" baseline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than they can reproduce</a:t>
            </a:r>
          </a:p>
          <a:p>
            <a:pPr indent="-228600" lvl="2" marL="1143000" marR="0" rtl="0" algn="l">
              <a:lnSpc>
                <a:spcPct val="80000"/>
              </a:lnSpc>
              <a:spcBef>
                <a:spcPts val="4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Major </a:t>
            </a:r>
            <a:r>
              <a:rPr b="0" baseline="0" i="0" lang="en-US" sz="2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threat</a:t>
            </a:r>
            <a:r>
              <a:rPr b="0" baseline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ocean environments</a:t>
            </a:r>
          </a:p>
          <a:p>
            <a:pPr indent="-228600" lvl="2" marL="1143000" marR="0" rtl="0" algn="l">
              <a:lnSpc>
                <a:spcPct val="80000"/>
              </a:lnSpc>
              <a:spcBef>
                <a:spcPts val="4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Ex: Cod—once very </a:t>
            </a:r>
            <a:r>
              <a:rPr b="0" baseline="0" i="0" lang="en-US" sz="2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common</a:t>
            </a:r>
            <a:r>
              <a:rPr b="0" baseline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Atlantic ocean, now there are few left</a:t>
            </a:r>
          </a:p>
          <a:p>
            <a:pPr indent="-228600" lvl="2" marL="1143000" marR="0" rtl="0" algn="l">
              <a:lnSpc>
                <a:spcPct val="80000"/>
              </a:lnSpc>
              <a:spcBef>
                <a:spcPts val="4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Fisheries—main fishing areas of the ocean—most are </a:t>
            </a:r>
            <a:r>
              <a:rPr b="0" baseline="0" i="0" lang="en-US" sz="2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overfished</a:t>
            </a:r>
          </a:p>
          <a:p>
            <a:pPr indent="-260350" lvl="1" marL="742950" marR="0" rtl="0" algn="l">
              <a:lnSpc>
                <a:spcPct val="80000"/>
              </a:lnSpc>
              <a:spcBef>
                <a:spcPts val="52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By-catch (by-kill)</a:t>
            </a:r>
          </a:p>
          <a:p>
            <a:pPr indent="-228600" lvl="2" marL="1143000" marR="0" rtl="0" algn="l">
              <a:lnSpc>
                <a:spcPct val="80000"/>
              </a:lnSpc>
              <a:spcBef>
                <a:spcPts val="4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Nets</a:t>
            </a:r>
            <a:r>
              <a:rPr b="0" baseline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catch more than they should</a:t>
            </a:r>
          </a:p>
          <a:p>
            <a:pPr indent="-228600" lvl="2" marL="1143000" marR="0" rtl="0" algn="l">
              <a:lnSpc>
                <a:spcPct val="80000"/>
              </a:lnSpc>
              <a:spcBef>
                <a:spcPts val="4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Portion of animals caught &amp; </a:t>
            </a:r>
            <a:r>
              <a:rPr b="0" baseline="0" i="0" lang="en-US" sz="2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thrown back </a:t>
            </a:r>
            <a:r>
              <a:rPr b="0" baseline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(dead or alive)—sometimes more than what the net is meant to </a:t>
            </a:r>
            <a:r>
              <a:rPr b="0" baseline="0" i="0" lang="en-US" sz="2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catch</a:t>
            </a:r>
            <a:r>
              <a:rPr b="0" baseline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—nets catch </a:t>
            </a:r>
            <a:r>
              <a:rPr b="0" baseline="0" i="0" lang="en-US" sz="2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dolphins</a:t>
            </a:r>
            <a:r>
              <a:rPr b="0" baseline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sea turtles too. </a:t>
            </a:r>
          </a:p>
          <a:p>
            <a:pPr indent="-228600" lvl="2" marL="1143000" marR="0" rtl="0" algn="l">
              <a:lnSpc>
                <a:spcPct val="80000"/>
              </a:lnSpc>
              <a:spcBef>
                <a:spcPts val="4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nets reduce </a:t>
            </a:r>
            <a:r>
              <a:rPr b="0" baseline="0" i="0" lang="en-US" sz="2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by-catch</a:t>
            </a:r>
            <a:r>
              <a:rPr b="0" baseline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—still throw away about </a:t>
            </a:r>
            <a:r>
              <a:rPr b="0" baseline="0" i="0" lang="en-US" sz="2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</a:t>
            </a:r>
            <a:r>
              <a:rPr b="0" baseline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% of what they catch.</a:t>
            </a:r>
          </a:p>
          <a:p>
            <a:pPr indent="-295275" lvl="0" marL="342900" marR="0" rtl="0" algn="l">
              <a:lnSpc>
                <a:spcPct val="80000"/>
              </a:lnSpc>
              <a:spcBef>
                <a:spcPts val="59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Salt-water </a:t>
            </a:r>
            <a:r>
              <a:rPr b="0" baseline="0" i="0" lang="en-US" sz="2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aquaculture</a:t>
            </a:r>
            <a:r>
              <a:rPr b="0" baseline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(raise fish, oysters, shrimp, etc) → can cause lots of </a:t>
            </a:r>
            <a:r>
              <a:rPr b="0" baseline="0" i="0" lang="en-US" sz="2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waste</a:t>
            </a:r>
            <a:r>
              <a:rPr b="0" baseline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often clear mangrove forests to make room for the </a:t>
            </a:r>
            <a:r>
              <a:rPr b="0" baseline="0" i="0" lang="en-US" sz="2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farms</a:t>
            </a:r>
            <a:r>
              <a:rPr b="0" baseline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533400" y="152400"/>
            <a:ext cx="8229600" cy="8080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Human impact (cont.)</a:t>
            </a:r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457200" y="990600"/>
            <a:ext cx="8229600" cy="56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07975" lvl="0" marL="34290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Pollution</a:t>
            </a:r>
          </a:p>
          <a:p>
            <a:pPr indent="-273050" lvl="1" marL="742950" marR="0" rtl="0" algn="l">
              <a:lnSpc>
                <a:spcPct val="90000"/>
              </a:lnSpc>
              <a:spcBef>
                <a:spcPts val="520"/>
              </a:spcBef>
              <a:buClr>
                <a:schemeClr val="dk1"/>
              </a:buClr>
              <a:buSzPct val="80000"/>
              <a:buFont typeface="Arial"/>
              <a:buChar char="–"/>
            </a:pPr>
            <a:r>
              <a:rPr b="0" baseline="0"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Every part of the ocean is </a:t>
            </a:r>
            <a:r>
              <a:rPr b="0" baseline="0" i="0" lang="en-US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polluted</a:t>
            </a:r>
            <a:r>
              <a:rPr b="0" baseline="0"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indent="-273050" lvl="1" marL="742950" marR="0" rtl="0" algn="l">
              <a:lnSpc>
                <a:spcPct val="90000"/>
              </a:lnSpc>
              <a:spcBef>
                <a:spcPts val="520"/>
              </a:spcBef>
              <a:buClr>
                <a:schemeClr val="dk1"/>
              </a:buClr>
              <a:buSzPct val="80000"/>
              <a:buFont typeface="Arial"/>
              <a:buChar char="–"/>
            </a:pPr>
            <a:r>
              <a:rPr b="0" baseline="0"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Solid </a:t>
            </a:r>
            <a:r>
              <a:rPr b="0" baseline="0" i="0" lang="en-US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waste</a:t>
            </a:r>
            <a:r>
              <a:rPr b="0" baseline="0"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(plastic bottles, needles, etc.), chemicals, </a:t>
            </a:r>
            <a:r>
              <a:rPr b="0" baseline="0" i="0" lang="en-US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mercury</a:t>
            </a:r>
            <a:r>
              <a:rPr b="0" baseline="0"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lead</a:t>
            </a:r>
          </a:p>
          <a:p>
            <a:pPr indent="-273050" lvl="1" marL="742950" marR="0" rtl="0" algn="l">
              <a:lnSpc>
                <a:spcPct val="90000"/>
              </a:lnSpc>
              <a:spcBef>
                <a:spcPts val="520"/>
              </a:spcBef>
              <a:buClr>
                <a:schemeClr val="dk1"/>
              </a:buClr>
              <a:buSzPct val="80000"/>
              <a:buFont typeface="Arial"/>
              <a:buChar char="–"/>
            </a:pPr>
            <a:r>
              <a:rPr b="0" baseline="0"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Waste, </a:t>
            </a:r>
            <a:r>
              <a:rPr b="0" baseline="0" i="0" lang="en-US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sewage</a:t>
            </a:r>
            <a:r>
              <a:rPr b="0" baseline="0"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&amp; fertilizers have caused </a:t>
            </a:r>
            <a:r>
              <a:rPr b="0" baseline="0" i="0" lang="en-US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dead</a:t>
            </a:r>
            <a:r>
              <a:rPr b="0" baseline="0"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zones in the ocean (no </a:t>
            </a:r>
            <a:r>
              <a:rPr b="0" baseline="0" i="0" lang="en-US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plants</a:t>
            </a:r>
            <a:r>
              <a:rPr b="0" baseline="0"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or animals)</a:t>
            </a:r>
          </a:p>
          <a:p>
            <a:pPr indent="-273050" lvl="1" marL="742950" marR="0" rtl="0" algn="l">
              <a:lnSpc>
                <a:spcPct val="90000"/>
              </a:lnSpc>
              <a:spcBef>
                <a:spcPts val="520"/>
              </a:spcBef>
              <a:buClr>
                <a:schemeClr val="dk1"/>
              </a:buClr>
              <a:buSzPct val="80000"/>
              <a:buFont typeface="Arial"/>
              <a:buChar char="–"/>
            </a:pPr>
            <a:r>
              <a:rPr b="0" baseline="0"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Most pollution is </a:t>
            </a:r>
            <a:r>
              <a:rPr b="0" baseline="0" i="0" lang="en-US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run-off</a:t>
            </a:r>
            <a:r>
              <a:rPr b="0" baseline="0"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from land (</a:t>
            </a:r>
            <a:r>
              <a:rPr b="0" baseline="0" i="0" lang="en-US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44</a:t>
            </a:r>
            <a:r>
              <a:rPr b="0" baseline="0"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%)</a:t>
            </a:r>
          </a:p>
          <a:p>
            <a:pPr indent="-273050" lvl="1" marL="742950" marR="0" rtl="0" algn="l">
              <a:lnSpc>
                <a:spcPct val="90000"/>
              </a:lnSpc>
              <a:spcBef>
                <a:spcPts val="520"/>
              </a:spcBef>
              <a:buClr>
                <a:schemeClr val="dk1"/>
              </a:buClr>
              <a:buSzPct val="80000"/>
              <a:buFont typeface="Arial"/>
              <a:buChar char="–"/>
            </a:pPr>
            <a:r>
              <a:rPr b="0" baseline="0"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Preventing ocean pollution</a:t>
            </a:r>
          </a:p>
          <a:p>
            <a:pPr indent="-241300" lvl="2" marL="1143000" marR="0" rtl="0" algn="l">
              <a:lnSpc>
                <a:spcPct val="90000"/>
              </a:lnSpc>
              <a:spcBef>
                <a:spcPts val="44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b="0" baseline="0" i="0" lang="en-US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Laws</a:t>
            </a:r>
            <a:r>
              <a:rPr b="0" baseline="0"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properly disposing of </a:t>
            </a:r>
            <a:r>
              <a:rPr b="0" baseline="0" i="0" lang="en-US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chemicals</a:t>
            </a:r>
          </a:p>
          <a:p>
            <a:pPr indent="-273050" lvl="1" marL="742950" marR="0" rtl="0" algn="l">
              <a:lnSpc>
                <a:spcPct val="90000"/>
              </a:lnSpc>
              <a:spcBef>
                <a:spcPts val="520"/>
              </a:spcBef>
              <a:buClr>
                <a:schemeClr val="dk1"/>
              </a:buClr>
              <a:buSzPct val="80000"/>
              <a:buFont typeface="Arial"/>
              <a:buChar char="–"/>
            </a:pPr>
            <a:r>
              <a:rPr b="0" baseline="0"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Ocean pollution is a </a:t>
            </a:r>
            <a:r>
              <a:rPr b="0" baseline="0" i="0" lang="en-US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global</a:t>
            </a:r>
            <a:r>
              <a:rPr b="0" baseline="0"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problem!</a:t>
            </a:r>
          </a:p>
          <a:p>
            <a:pPr indent="-241300" lvl="2" marL="1143000" marR="0" rtl="0" algn="l">
              <a:lnSpc>
                <a:spcPct val="90000"/>
              </a:lnSpc>
              <a:spcBef>
                <a:spcPts val="44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b="0" baseline="0" i="0" lang="en-US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Currents</a:t>
            </a:r>
            <a:r>
              <a:rPr b="0" baseline="0"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carry water everywhere.</a:t>
            </a:r>
          </a:p>
          <a:p>
            <a:pPr indent="-241300" lvl="2" marL="1143000" marR="0" rtl="0" algn="l">
              <a:lnSpc>
                <a:spcPct val="90000"/>
              </a:lnSpc>
              <a:spcBef>
                <a:spcPts val="44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b="0" baseline="0"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Oceans are all </a:t>
            </a:r>
            <a:r>
              <a:rPr b="0" baseline="0" i="0" lang="en-US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connected</a:t>
            </a:r>
          </a:p>
          <a:p>
            <a:pPr indent="-241300" lvl="2" marL="1143000" marR="0" rtl="0" algn="l">
              <a:lnSpc>
                <a:spcPct val="90000"/>
              </a:lnSpc>
              <a:spcBef>
                <a:spcPts val="44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b="0" baseline="0" i="0" lang="en-US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1944</a:t>
            </a:r>
            <a:r>
              <a:rPr b="0" baseline="0"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Law of the Sea—manage resources, enforce pollution </a:t>
            </a:r>
            <a:r>
              <a:rPr b="0" baseline="0" i="0" lang="en-US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laws</a:t>
            </a:r>
            <a:r>
              <a:rPr b="0" baseline="0"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conserve ocean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dredging? 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457200" y="1371600"/>
            <a:ext cx="8229600" cy="51053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98333"/>
              <a:buFont typeface="Arial"/>
              <a:buChar char="•"/>
            </a:pPr>
            <a:r>
              <a:rPr b="0" baseline="0" i="0" lang="en-US" sz="295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Dredging</a:t>
            </a:r>
            <a:r>
              <a:rPr b="0" baseline="0" i="0" lang="en-US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using a machine attached to a ship that pulls </a:t>
            </a:r>
            <a:r>
              <a:rPr b="0" baseline="0" i="0" lang="en-US" sz="295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sand</a:t>
            </a:r>
            <a:r>
              <a:rPr b="0" baseline="0" i="0" lang="en-US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up from the ocean floor and either </a:t>
            </a:r>
            <a:r>
              <a:rPr b="0" baseline="0" i="0" lang="en-US" sz="295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moves</a:t>
            </a:r>
            <a:r>
              <a:rPr b="0" baseline="0" i="0" lang="en-US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it, or removes it to use on </a:t>
            </a:r>
            <a:r>
              <a:rPr b="0" baseline="0" i="0" lang="en-US" sz="295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land</a:t>
            </a:r>
            <a:r>
              <a:rPr b="0" baseline="0" i="0" lang="en-US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pPr indent="-342900" lvl="0" marL="342900" marR="0" rtl="0" algn="l">
              <a:spcBef>
                <a:spcPts val="590"/>
              </a:spcBef>
              <a:buClr>
                <a:schemeClr val="dk1"/>
              </a:buClr>
              <a:buSzPct val="98333"/>
              <a:buFont typeface="Arial"/>
              <a:buChar char="•"/>
            </a:pPr>
            <a:r>
              <a:rPr b="0" baseline="0" i="0" lang="en-US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Dredging of any kind pulls up the ocean </a:t>
            </a:r>
            <a:r>
              <a:rPr b="0" baseline="0" i="0" lang="en-US" sz="295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floor</a:t>
            </a:r>
            <a:r>
              <a:rPr b="0" baseline="0" i="0" lang="en-US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(and can pull organisms with it!), causing a cloud of </a:t>
            </a:r>
            <a:r>
              <a:rPr b="0" baseline="0" i="0" lang="en-US" sz="295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sediment</a:t>
            </a:r>
            <a:r>
              <a:rPr b="0" baseline="0" i="0" lang="en-US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rise in the water, blocking </a:t>
            </a:r>
            <a:r>
              <a:rPr b="0" baseline="0" i="0" lang="en-US" sz="295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sunlight</a:t>
            </a:r>
            <a:r>
              <a:rPr b="0" baseline="0" i="0" lang="en-US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plants and phytoplankton. </a:t>
            </a:r>
          </a:p>
          <a:p>
            <a:pPr indent="-342900" lvl="0" marL="342900" marR="0" rtl="0" algn="l">
              <a:spcBef>
                <a:spcPts val="590"/>
              </a:spcBef>
              <a:buClr>
                <a:schemeClr val="dk1"/>
              </a:buClr>
              <a:buSzPct val="98333"/>
              <a:buFont typeface="Arial"/>
              <a:buChar char="•"/>
            </a:pPr>
            <a:r>
              <a:rPr b="0" baseline="0" i="0" lang="en-US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Dredging can also introduce heavy </a:t>
            </a:r>
            <a:r>
              <a:rPr b="0" baseline="0" i="0" lang="en-US" sz="295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metals</a:t>
            </a:r>
            <a:r>
              <a:rPr b="0" baseline="0" i="0" lang="en-US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into the ocean food chain (pull metals from the </a:t>
            </a:r>
            <a:r>
              <a:rPr b="0" baseline="0" i="0" lang="en-US" sz="295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bottom</a:t>
            </a:r>
            <a:r>
              <a:rPr b="0" baseline="0" i="0" lang="en-US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). 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3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some nonliving resources in the ocean?</a:t>
            </a: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457200" y="1600200"/>
            <a:ext cx="8229600" cy="49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3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Desalination</a:t>
            </a:r>
            <a:r>
              <a:rPr b="0" baseline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used in some countries.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3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Energy</a:t>
            </a:r>
            <a:r>
              <a:rPr b="0" baseline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resources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3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Minerals</a:t>
            </a:r>
            <a:r>
              <a:rPr b="0" baseline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&amp; rocks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Wash into the ocean from </a:t>
            </a:r>
            <a:r>
              <a:rPr b="0" baseline="0" i="0" lang="en-US" sz="2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land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—most found close to </a:t>
            </a:r>
            <a:r>
              <a:rPr b="0" baseline="0" i="0" lang="en-US" sz="2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shore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Nodules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lumps of minerals on ocean floor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Iron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cobalt (used to make steel), </a:t>
            </a:r>
            <a:r>
              <a:rPr b="0" baseline="0" i="0" lang="en-US" sz="2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gold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lead, tin, </a:t>
            </a:r>
            <a:r>
              <a:rPr b="0" baseline="0" i="0" lang="en-US" sz="2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diamonds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etc.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Sand &amp; gravel used in </a:t>
            </a:r>
            <a:r>
              <a:rPr b="0" baseline="0" i="0" lang="en-US" sz="2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building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materials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Too </a:t>
            </a:r>
            <a:r>
              <a:rPr b="0" baseline="0" i="0" lang="en-US" sz="2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expensive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remove them currently.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533400" y="152400"/>
            <a:ext cx="8229600" cy="7318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3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 we drill for oil in the ocean?</a:t>
            </a: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152400" y="838200"/>
            <a:ext cx="8839199" cy="586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30200" lvl="0" marL="342900" marR="0" rtl="0" algn="l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First, an oil </a:t>
            </a:r>
            <a:r>
              <a:rPr b="0" baseline="0" i="0" lang="en-US" sz="23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well</a:t>
            </a:r>
            <a:r>
              <a:rPr b="0" baseline="0" i="0" lang="en-US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must be found in the ocean. Geologists locate potential wells beneath the ocean floor through surveys using special </a:t>
            </a:r>
            <a:r>
              <a:rPr b="0" baseline="0" i="0" lang="en-US" sz="23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equipment</a:t>
            </a:r>
            <a:r>
              <a:rPr b="0" baseline="0" i="0" lang="en-US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pPr indent="-295275" lvl="1" marL="742950" marR="0" rtl="0" algn="l">
              <a:lnSpc>
                <a:spcPct val="80000"/>
              </a:lnSpc>
              <a:spcBef>
                <a:spcPts val="43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 a potential well is found, </a:t>
            </a:r>
            <a:r>
              <a:rPr b="0" baseline="0" i="0" lang="en-US" sz="23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government</a:t>
            </a:r>
            <a:r>
              <a:rPr b="0" baseline="0" i="0" lang="en-US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permission must be granted for </a:t>
            </a:r>
            <a:r>
              <a:rPr b="0" baseline="0" i="0" lang="en-US" sz="23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exploratory</a:t>
            </a:r>
            <a:r>
              <a:rPr b="0" baseline="0" i="0" lang="en-US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drilling to see if the oil is actually there and if we can get it out. </a:t>
            </a:r>
          </a:p>
          <a:p>
            <a:pPr indent="-330200" lvl="0" marL="342900" marR="0" rtl="0" algn="l">
              <a:lnSpc>
                <a:spcPct val="8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oil or gas is found, a </a:t>
            </a:r>
            <a:r>
              <a:rPr b="0" baseline="0" i="0" lang="en-US" sz="23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production</a:t>
            </a:r>
            <a:r>
              <a:rPr b="0" baseline="0" i="0" lang="en-US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well is drilled, and an oil </a:t>
            </a:r>
            <a:r>
              <a:rPr b="0" baseline="0" i="0" lang="en-US" sz="23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rig</a:t>
            </a:r>
            <a:r>
              <a:rPr b="0" baseline="0" i="0" lang="en-US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built. An average well lasts </a:t>
            </a:r>
            <a:r>
              <a:rPr b="0" baseline="0" i="0" lang="en-US" sz="23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10-20</a:t>
            </a:r>
            <a:r>
              <a:rPr b="0" baseline="0" i="0" lang="en-US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years. </a:t>
            </a:r>
          </a:p>
          <a:p>
            <a:pPr indent="-330200" lvl="0" marL="342900" marR="0" rtl="0" algn="l">
              <a:lnSpc>
                <a:spcPct val="8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Initially the </a:t>
            </a:r>
            <a:r>
              <a:rPr b="0" baseline="0" i="0" lang="en-US" sz="23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pressure</a:t>
            </a:r>
            <a:r>
              <a:rPr b="0" baseline="0" i="0" lang="en-US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from the reservoir of oil is enough to pump it out, but over time, the pressure </a:t>
            </a:r>
            <a:r>
              <a:rPr b="0" baseline="0" i="0" lang="en-US" sz="23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decreases</a:t>
            </a:r>
            <a:r>
              <a:rPr b="0" baseline="0" i="0" lang="en-US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and other techniques must be used to help </a:t>
            </a:r>
            <a:r>
              <a:rPr b="0" baseline="0" i="0" lang="en-US" sz="23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pump</a:t>
            </a:r>
            <a:r>
              <a:rPr b="0" baseline="0" i="0" lang="en-US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it. </a:t>
            </a:r>
          </a:p>
          <a:p>
            <a:pPr indent="-330200" lvl="0" marL="342900" marR="0" rtl="0" algn="l">
              <a:lnSpc>
                <a:spcPct val="8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Crude oil obtained from a well is </a:t>
            </a:r>
            <a:r>
              <a:rPr b="0" baseline="0" i="0" lang="en-US" sz="23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refined</a:t>
            </a:r>
            <a:r>
              <a:rPr b="0" baseline="0" i="0" lang="en-US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at oil refineries onshore. </a:t>
            </a:r>
          </a:p>
          <a:p>
            <a:pPr indent="-330200" lvl="0" marL="342900" marR="0" rtl="0" algn="l">
              <a:lnSpc>
                <a:spcPct val="8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Environmental concerns: </a:t>
            </a:r>
          </a:p>
          <a:p>
            <a:pPr indent="-295275" lvl="1" marL="742950" marR="0" rtl="0" algn="l">
              <a:lnSpc>
                <a:spcPct val="80000"/>
              </a:lnSpc>
              <a:spcBef>
                <a:spcPts val="43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rigs impact </a:t>
            </a:r>
            <a:r>
              <a:rPr b="0" baseline="0" i="0" lang="en-US" sz="23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living</a:t>
            </a:r>
            <a:r>
              <a:rPr b="0" baseline="0" i="0" lang="en-US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creatures, making </a:t>
            </a:r>
            <a:r>
              <a:rPr b="0" baseline="0" i="0" lang="en-US" sz="23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noise</a:t>
            </a:r>
            <a:r>
              <a:rPr b="0" baseline="0" i="0" lang="en-US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blocking their path, </a:t>
            </a:r>
            <a:r>
              <a:rPr b="0" baseline="0" i="0" lang="en-US" sz="23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polluting</a:t>
            </a:r>
            <a:r>
              <a:rPr b="0" baseline="0" i="0" lang="en-US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water. </a:t>
            </a:r>
          </a:p>
          <a:p>
            <a:pPr indent="-295275" lvl="1" marL="742950" marR="0" rtl="0" algn="l">
              <a:lnSpc>
                <a:spcPct val="80000"/>
              </a:lnSpc>
              <a:spcBef>
                <a:spcPts val="43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Potential oil </a:t>
            </a:r>
            <a:r>
              <a:rPr b="0" baseline="0" i="0" lang="en-US" sz="23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spills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457200" y="152400"/>
            <a:ext cx="8229600" cy="8080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3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does tourism affect the ocean?</a:t>
            </a:r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457200" y="774675"/>
            <a:ext cx="8229600" cy="5714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7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Tourism</a:t>
            </a:r>
            <a:r>
              <a:rPr b="0" baseline="0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the fastest growing division of the world economy and is responsible for over </a:t>
            </a:r>
            <a:r>
              <a:rPr b="0" baseline="0" i="0" lang="en-US" sz="27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200</a:t>
            </a:r>
            <a:r>
              <a:rPr b="0" baseline="0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million jobs around the world.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Tourism often has a </a:t>
            </a:r>
            <a:r>
              <a:rPr b="0" baseline="0" i="0" lang="en-US" sz="27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negative</a:t>
            </a:r>
            <a:r>
              <a:rPr b="0" baseline="0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impact on coastal and ocean ecosystems: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Development of </a:t>
            </a:r>
            <a:r>
              <a:rPr b="0" baseline="0" i="0" lang="en-US" sz="24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coastal</a:t>
            </a: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habitats (new buildings, like </a:t>
            </a:r>
            <a:r>
              <a:rPr b="0" baseline="0" i="0" lang="en-US" sz="24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hotels</a:t>
            </a: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malls, etc.)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Garbage and </a:t>
            </a:r>
            <a:r>
              <a:rPr b="0" baseline="0" i="0" lang="en-US" sz="24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sewage</a:t>
            </a: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generated by visitors—usually produce more than </a:t>
            </a:r>
            <a:r>
              <a:rPr b="0" baseline="0" i="0" lang="en-US" sz="24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locals</a:t>
            </a:r>
          </a:p>
          <a:p>
            <a:pPr indent="-228600" lvl="2" marL="1143000" marR="0" rtl="0" algn="l">
              <a:lnSpc>
                <a:spcPct val="90000"/>
              </a:lnSpc>
              <a:spcBef>
                <a:spcPts val="410"/>
              </a:spcBef>
              <a:buClr>
                <a:schemeClr val="dk1"/>
              </a:buClr>
              <a:buSzPct val="97619"/>
              <a:buFont typeface="Arial"/>
              <a:buChar char="•"/>
            </a:pPr>
            <a:r>
              <a:rPr b="0" baseline="0" i="0" lang="en-US" sz="2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this is dumped into the ocean, it can lead to eutrophication (an overgrowth of </a:t>
            </a:r>
            <a:r>
              <a:rPr b="0" baseline="0" i="0" lang="en-US" sz="205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algae</a:t>
            </a:r>
            <a:r>
              <a:rPr b="0" baseline="0" i="0" lang="en-US" sz="2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), which can </a:t>
            </a:r>
            <a:r>
              <a:rPr b="0" baseline="0" i="0" lang="en-US" sz="205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harm</a:t>
            </a:r>
            <a:r>
              <a:rPr b="0" baseline="0" i="0" lang="en-US" sz="2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other organisms. 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Tourists can bring new </a:t>
            </a:r>
            <a:r>
              <a:rPr b="0" baseline="0" i="0" lang="en-US" sz="24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diseases</a:t>
            </a: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lead to </a:t>
            </a:r>
            <a:r>
              <a:rPr b="0" baseline="0" i="0" lang="en-US" sz="24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epidemics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Ecotourism is a new </a:t>
            </a:r>
            <a:r>
              <a:rPr b="0" baseline="0" i="0" lang="en-US" sz="27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trend</a:t>
            </a:r>
            <a:r>
              <a:rPr b="0" baseline="0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that favors low impact tourism and creates a respect for local </a:t>
            </a:r>
            <a:r>
              <a:rPr b="0" baseline="0" i="0" lang="en-US" sz="27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cultures</a:t>
            </a:r>
            <a:r>
              <a:rPr b="0" baseline="0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b="0" baseline="0" i="0" lang="en-US" sz="27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ecosystems</a:t>
            </a:r>
            <a:r>
              <a:rPr b="0" baseline="0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light-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